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6" r:id="rId8"/>
    <p:sldId id="687" r:id="rId9"/>
    <p:sldId id="701" r:id="rId10"/>
    <p:sldId id="688" r:id="rId11"/>
    <p:sldId id="700" r:id="rId12"/>
    <p:sldId id="689" r:id="rId13"/>
    <p:sldId id="690" r:id="rId14"/>
    <p:sldId id="691" r:id="rId15"/>
    <p:sldId id="692" r:id="rId16"/>
    <p:sldId id="693" r:id="rId17"/>
    <p:sldId id="694" r:id="rId18"/>
    <p:sldId id="695" r:id="rId19"/>
    <p:sldId id="696" r:id="rId20"/>
    <p:sldId id="697" r:id="rId21"/>
    <p:sldId id="698" r:id="rId22"/>
    <p:sldId id="699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разширение" id="{B9F6E15E-4845-4AE3-8AD1-1800D8DFA388}">
          <p14:sldIdLst>
            <p14:sldId id="610"/>
            <p14:sldId id="587"/>
          </p14:sldIdLst>
        </p14:section>
        <p14:section name="Добавяне на разширения" id="{BDD1AE39-3CC6-4543-88C2-EEC2CB56FB68}">
          <p14:sldIdLst>
            <p14:sldId id="664"/>
            <p14:sldId id="635"/>
            <p14:sldId id="686"/>
            <p14:sldId id="687"/>
          </p14:sldIdLst>
        </p14:section>
        <p14:section name="Чертаене на фигури" id="{F4B76974-747A-4BF1-9DB1-EB905D76B652}">
          <p14:sldIdLst>
            <p14:sldId id="701"/>
            <p14:sldId id="688"/>
            <p14:sldId id="700"/>
            <p14:sldId id="689"/>
            <p14:sldId id="690"/>
          </p14:sldIdLst>
        </p14:section>
        <p14:section name="Променливи" id="{2B04FC78-07A9-48C6-BE6F-AADD9E137A9B}">
          <p14:sldIdLst>
            <p14:sldId id="691"/>
            <p14:sldId id="692"/>
            <p14:sldId id="693"/>
            <p14:sldId id="694"/>
            <p14:sldId id="695"/>
          </p14:sldIdLst>
        </p14:section>
        <p14:section name="Използване на променлива" id="{2150ED75-4B92-498B-9891-528120BE32EE}">
          <p14:sldIdLst>
            <p14:sldId id="696"/>
            <p14:sldId id="697"/>
            <p14:sldId id="698"/>
            <p14:sldId id="699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09" autoAdjust="0"/>
  </p:normalViewPr>
  <p:slideViewPr>
    <p:cSldViewPr snapToGrid="0" showGuides="1">
      <p:cViewPr varScale="1">
        <p:scale>
          <a:sx n="108" d="100"/>
          <a:sy n="108" d="100"/>
        </p:scale>
        <p:origin x="232" y="11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18.08.23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Създаване на графични изображения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Изчертаване на фигури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102" y="1267297"/>
            <a:ext cx="12115898" cy="5201066"/>
          </a:xfrm>
        </p:spPr>
        <p:txBody>
          <a:bodyPr>
            <a:normAutofit/>
          </a:bodyPr>
          <a:lstStyle/>
          <a:p>
            <a:r>
              <a:rPr lang="bg-BG" sz="3200" dirty="0"/>
              <a:t>За изчертаване на фигури ще ни е нужно разширението „</a:t>
            </a:r>
            <a:r>
              <a:rPr lang="bg-BG" sz="3200" b="1" dirty="0"/>
              <a:t>Молив</a:t>
            </a:r>
            <a:r>
              <a:rPr lang="bg-BG" sz="3200" dirty="0"/>
              <a:t>“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57268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85230"/>
              </p:ext>
            </p:extLst>
          </p:nvPr>
        </p:nvGraphicFramePr>
        <p:xfrm>
          <a:off x="731930" y="2120659"/>
          <a:ext cx="10762078" cy="398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7393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24685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037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896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0466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006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96911" y="2354767"/>
            <a:ext cx="5037555" cy="5874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b="1" dirty="0"/>
              <a:t>Изтрива</a:t>
            </a:r>
            <a:r>
              <a:rPr lang="ru-RU" sz="2400" dirty="0"/>
              <a:t> всички следи от молива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6911" y="3101966"/>
            <a:ext cx="5037555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Пътят, който спрайтът изминава, </a:t>
            </a:r>
            <a:r>
              <a:rPr lang="bg-BG" sz="2400" b="1" dirty="0"/>
              <a:t>ще се изчертава</a:t>
            </a:r>
            <a:r>
              <a:rPr lang="bg-BG" sz="2400" dirty="0"/>
              <a:t> на сцената</a:t>
            </a:r>
            <a:endParaRPr lang="en-US" sz="2400" b="1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89582" y="4291427"/>
            <a:ext cx="5365934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Спира изчертаването </a:t>
            </a:r>
            <a:r>
              <a:rPr lang="bg-BG" sz="2400" dirty="0"/>
              <a:t>на пътя на героя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889582" y="5311399"/>
            <a:ext cx="5604426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Задава се цвят </a:t>
            </a:r>
            <a:r>
              <a:rPr lang="bg-BG" sz="2400" dirty="0"/>
              <a:t>на изчертаването на пътя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45" y="2254124"/>
            <a:ext cx="2024344" cy="7902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01" y="3257049"/>
            <a:ext cx="1720009" cy="707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03" y="4210845"/>
            <a:ext cx="1810003" cy="800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91" y="5257641"/>
            <a:ext cx="359142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</a:t>
            </a:r>
            <a:r>
              <a:rPr lang="en-US" dirty="0"/>
              <a:t> – </a:t>
            </a:r>
            <a:r>
              <a:rPr lang="bg-BG" dirty="0"/>
              <a:t>ъгли на завъртане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888405"/>
              </p:ext>
            </p:extLst>
          </p:nvPr>
        </p:nvGraphicFramePr>
        <p:xfrm>
          <a:off x="444199" y="1993646"/>
          <a:ext cx="11303603" cy="3583940"/>
        </p:xfrm>
        <a:graphic>
          <a:graphicData uri="http://schemas.openxmlformats.org/drawingml/2006/table">
            <a:tbl>
              <a:tblPr firstRow="1" bandRow="1">
                <a:solidFill>
                  <a:schemeClr val="accent6"/>
                </a:solidFill>
                <a:tableStyleId>{7E9639D4-E3E2-4D34-9284-5A2195B3D0D7}</a:tableStyleId>
              </a:tblPr>
              <a:tblGrid>
                <a:gridCol w="4537028">
                  <a:extLst>
                    <a:ext uri="{9D8B030D-6E8A-4147-A177-3AD203B41FA5}">
                      <a16:colId xmlns:a16="http://schemas.microsoft.com/office/drawing/2014/main" val="2137215898"/>
                    </a:ext>
                  </a:extLst>
                </a:gridCol>
                <a:gridCol w="6766575">
                  <a:extLst>
                    <a:ext uri="{9D8B030D-6E8A-4147-A177-3AD203B41FA5}">
                      <a16:colId xmlns:a16="http://schemas.microsoft.com/office/drawing/2014/main" val="8337103"/>
                    </a:ext>
                  </a:extLst>
                </a:gridCol>
              </a:tblGrid>
              <a:tr h="815708"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Фигура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Ъгъл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, на който се завърт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 героят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48566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/>
                        <a:t>Триъгълник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120</a:t>
                      </a:r>
                      <a:r>
                        <a:rPr lang="en-US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(3</a:t>
                      </a:r>
                      <a:r>
                        <a:rPr lang="en-US" sz="2398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</a:t>
                      </a:r>
                      <a:r>
                        <a:rPr lang="en-US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931480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/>
                        <a:t>Квадрат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90</a:t>
                      </a:r>
                      <a:r>
                        <a:rPr lang="en-US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(4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43043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/>
                        <a:t>Петоъгълник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72</a:t>
                      </a:r>
                      <a:r>
                        <a:rPr lang="en-US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(5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4712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en-US" dirty="0"/>
                        <a:t>n-</a:t>
                      </a:r>
                      <a:r>
                        <a:rPr lang="bg-BG" dirty="0"/>
                        <a:t>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360/</a:t>
                      </a:r>
                      <a:r>
                        <a:rPr lang="en-US" dirty="0"/>
                        <a:t>n</a:t>
                      </a:r>
                      <a:r>
                        <a:rPr lang="en-US" sz="2398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(n</a:t>
                      </a:r>
                      <a:r>
                        <a:rPr lang="en-US" sz="2398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26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6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 –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32" y="1557570"/>
            <a:ext cx="2256257" cy="476703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13028" y="1457326"/>
            <a:ext cx="3990975" cy="967020"/>
          </a:xfrm>
          <a:prstGeom prst="wedgeRoundRectCallout">
            <a:avLst>
              <a:gd name="adj1" fmla="val -73339"/>
              <a:gd name="adj2" fmla="val 207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координати на спрайта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6277" y="1676400"/>
            <a:ext cx="3990975" cy="1085850"/>
          </a:xfrm>
          <a:prstGeom prst="wedgeRoundRectCallout">
            <a:avLst>
              <a:gd name="adj1" fmla="val 69144"/>
              <a:gd name="adj2" fmla="val 319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Зачистваме излишните елементи 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13028" y="2678291"/>
            <a:ext cx="4160823" cy="640440"/>
          </a:xfrm>
          <a:prstGeom prst="wedgeRoundRectCallout">
            <a:avLst>
              <a:gd name="adj1" fmla="val -81176"/>
              <a:gd name="adj2" fmla="val -154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Активираме чертаенето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267200" y="3214856"/>
            <a:ext cx="828628" cy="2519194"/>
          </a:xfrm>
          <a:prstGeom prst="leftBrace">
            <a:avLst>
              <a:gd name="adj1" fmla="val 8333"/>
              <a:gd name="adj2" fmla="val 4621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78" y="3333686"/>
            <a:ext cx="2980974" cy="20577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095828" y="3157431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5827" y="3821746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95826" y="4486062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95827" y="5156273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7513028" y="3659356"/>
            <a:ext cx="4402747" cy="1951456"/>
          </a:xfrm>
          <a:prstGeom prst="wedgeRoundRectCallout">
            <a:avLst>
              <a:gd name="adj1" fmla="val -63885"/>
              <a:gd name="adj2" fmla="val -53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Два блока се повтарят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няколко пъти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За това можем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 за повторения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0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36" y="1563624"/>
            <a:ext cx="6403728" cy="49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Съхраняване на стойности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242" y="1196125"/>
            <a:ext cx="12120470" cy="5201066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-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/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/>
            <a:r>
              <a:rPr lang="ru-RU" dirty="0"/>
              <a:t>Променливите 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/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64" y="5545670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734129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72055" y="5332948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2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4" y="1097404"/>
            <a:ext cx="12202804" cy="578860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754316" y="1951893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7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92"/>
            <a:ext cx="12192000" cy="578259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36331" y="162657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3797" y="34846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923805" y="1875408"/>
            <a:ext cx="4176444" cy="2353691"/>
          </a:xfrm>
          <a:prstGeom prst="wedgeRoundRectCallout">
            <a:avLst>
              <a:gd name="adj1" fmla="val -58095"/>
              <a:gd name="adj2" fmla="val 25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9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4"/>
            <a:ext cx="12191999" cy="577361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00800" y="1521070"/>
            <a:ext cx="4422530" cy="1521070"/>
          </a:xfrm>
          <a:prstGeom prst="wedgeRoundRectCallout">
            <a:avLst>
              <a:gd name="adj1" fmla="val -61390"/>
              <a:gd name="adj2" fmla="val 1029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се създаде променлива трябва да 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Използване на променлива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Създаване на мини-игра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444920" y="2488221"/>
            <a:ext cx="1146936" cy="395655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6" y="1895930"/>
            <a:ext cx="2972001" cy="15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6542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 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разширение</a:t>
            </a:r>
            <a:r>
              <a:rPr lang="bg-BG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Добавяне</a:t>
            </a:r>
            <a:r>
              <a:rPr lang="bg-BG" sz="3400" b="1" dirty="0"/>
              <a:t> </a:t>
            </a:r>
            <a:r>
              <a:rPr lang="bg-BG" sz="3400" dirty="0"/>
              <a:t>на</a:t>
            </a:r>
            <a:r>
              <a:rPr lang="bg-BG" sz="3400" b="1" dirty="0"/>
              <a:t> </a:t>
            </a:r>
            <a:r>
              <a:rPr lang="bg-BG" sz="3400" dirty="0"/>
              <a:t>разширение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͏͏͏</a:t>
            </a:r>
            <a:r>
              <a:rPr lang="bg-BG" sz="3400" b="1" dirty="0">
                <a:solidFill>
                  <a:schemeClr val="bg1"/>
                </a:solidFill>
              </a:rPr>
              <a:t>Чертаене</a:t>
            </a:r>
            <a:r>
              <a:rPr lang="bg-BG" sz="3400" dirty="0"/>
              <a:t> на фигури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͏</a:t>
            </a:r>
            <a:r>
              <a:rPr lang="bg-BG" sz="34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Използване на променливи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591"/>
            <a:ext cx="12192001" cy="57809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021517" y="1075591"/>
            <a:ext cx="6126183" cy="1125150"/>
          </a:xfrm>
          <a:prstGeom prst="wedgeRoundRectCallout">
            <a:avLst>
              <a:gd name="adj1" fmla="val -36825"/>
              <a:gd name="adj2" fmla="val 1340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на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900" y="1206220"/>
            <a:ext cx="4245548" cy="978840"/>
          </a:xfrm>
          <a:prstGeom prst="wedgeRoundRectCallout">
            <a:avLst>
              <a:gd name="adj1" fmla="val 39456"/>
              <a:gd name="adj2" fmla="val 1975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23726" y="3092465"/>
            <a:ext cx="4720574" cy="704193"/>
          </a:xfrm>
          <a:prstGeom prst="wedgeRoundRectCallout">
            <a:avLst>
              <a:gd name="adj1" fmla="val -86680"/>
              <a:gd name="adj2" fmla="val 89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0" y="3086100"/>
            <a:ext cx="3446586" cy="1890346"/>
          </a:xfrm>
          <a:prstGeom prst="wedgeRoundRectCallout">
            <a:avLst>
              <a:gd name="adj1" fmla="val 64763"/>
              <a:gd name="adj2" fmla="val 19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 допира ябълката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08531" y="4181922"/>
            <a:ext cx="5299967" cy="2307456"/>
          </a:xfrm>
          <a:prstGeom prst="wedgeRoundRectCallout">
            <a:avLst>
              <a:gd name="adj1" fmla="val -55610"/>
              <a:gd name="adj2" fmla="val -20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изпълнено, се изпълнява кодът вътре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 позицията на ябълката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9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30"/>
            <a:ext cx="12192000" cy="578923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-7687"/>
              <a:gd name="adj2" fmla="val 90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570401" cy="1556239"/>
          </a:xfrm>
          <a:prstGeom prst="wedgeRoundRectCallout">
            <a:avLst>
              <a:gd name="adj1" fmla="val -39064"/>
              <a:gd name="adj2" fmla="val 855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5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Scratch - Imagine, Program, Share - Google Chrome 2023-08-14 15-0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2156"/>
            <a:ext cx="1219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3654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  <a:r>
              <a:rPr lang="bg-BG" sz="2900" b="1" dirty="0">
                <a:solidFill>
                  <a:schemeClr val="bg2"/>
                </a:solidFill>
              </a:rPr>
              <a:t> –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разширява </a:t>
            </a:r>
            <a:r>
              <a:rPr lang="bg-BG" sz="2900" b="1" dirty="0">
                <a:solidFill>
                  <a:schemeClr val="bg2"/>
                </a:solidFill>
              </a:rPr>
              <a:t>функционалността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 </a:t>
            </a:r>
            <a:r>
              <a:rPr lang="bg-BG" sz="2900" b="1" dirty="0">
                <a:solidFill>
                  <a:schemeClr val="bg2"/>
                </a:solidFill>
              </a:rPr>
              <a:t>–</a:t>
            </a:r>
            <a:r>
              <a:rPr lang="bg-BG" sz="2900" dirty="0">
                <a:solidFill>
                  <a:schemeClr val="bg2"/>
                </a:solidFill>
              </a:rPr>
              <a:t> разширение за </a:t>
            </a:r>
            <a:r>
              <a:rPr lang="bg-BG" sz="2900" b="1" dirty="0">
                <a:solidFill>
                  <a:schemeClr val="bg2"/>
                </a:solidFill>
              </a:rPr>
              <a:t>чертаене върху сцената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  <a:endParaRPr lang="en-US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6492" y="4736083"/>
            <a:ext cx="7139008" cy="768084"/>
          </a:xfrm>
        </p:spPr>
        <p:txBody>
          <a:bodyPr/>
          <a:lstStyle/>
          <a:p>
            <a:r>
              <a:rPr lang="bg-BG" sz="5400" dirty="0"/>
              <a:t>Какво е разширение?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2514300" y="5641915"/>
            <a:ext cx="7139008" cy="675365"/>
          </a:xfrm>
        </p:spPr>
        <p:txBody>
          <a:bodyPr/>
          <a:lstStyle/>
          <a:p>
            <a:pPr marL="0" lvl="1" indent="0" algn="ctr">
              <a:buNone/>
            </a:pPr>
            <a:r>
              <a:rPr lang="bg-BG" sz="4000" dirty="0"/>
              <a:t>Добавяне на функционалност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443861"/>
            <a:ext cx="2939859" cy="2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275570"/>
            <a:ext cx="9929724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ru-RU" sz="3200" b="1" dirty="0">
                <a:solidFill>
                  <a:schemeClr val="bg1"/>
                </a:solidFill>
              </a:rPr>
              <a:t>Разширение</a:t>
            </a:r>
            <a:r>
              <a:rPr lang="ru-RU" sz="3200" dirty="0"/>
              <a:t> </a:t>
            </a:r>
            <a:r>
              <a:rPr lang="en-US" sz="3200" dirty="0"/>
              <a:t>-</a:t>
            </a:r>
            <a:r>
              <a:rPr lang="ru-RU" sz="3200" dirty="0"/>
              <a:t> категория блокове, които могат да се </a:t>
            </a:r>
            <a:r>
              <a:rPr lang="ru-RU" sz="3200" b="1" dirty="0"/>
              <a:t>добавят</a:t>
            </a:r>
            <a:r>
              <a:rPr lang="ru-RU" sz="3200" dirty="0"/>
              <a:t> в </a:t>
            </a:r>
            <a:r>
              <a:rPr lang="bg-BG" sz="3200" b="1" dirty="0"/>
              <a:t>блоковото поле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dirty="0" err="1"/>
              <a:t>Р</a:t>
            </a:r>
            <a:r>
              <a:rPr lang="ru-RU" sz="3000" dirty="0"/>
              <a:t>азширява обхвата на </a:t>
            </a:r>
            <a:r>
              <a:rPr lang="ru-RU" sz="3000" b="1" dirty="0"/>
              <a:t>Scratch</a:t>
            </a:r>
            <a:r>
              <a:rPr lang="ru-RU" sz="3000" dirty="0"/>
              <a:t> редактора</a:t>
            </a:r>
          </a:p>
          <a:p>
            <a:pPr lvl="1">
              <a:buClr>
                <a:schemeClr val="tx1"/>
              </a:buClr>
            </a:pPr>
            <a:r>
              <a:rPr lang="bg-BG" sz="3000" dirty="0"/>
              <a:t>Дава възможност за свързване на </a:t>
            </a:r>
            <a:r>
              <a:rPr lang="en-US" sz="3000" b="1" dirty="0"/>
              <a:t>Scratch</a:t>
            </a:r>
            <a:r>
              <a:rPr lang="en-US" sz="3000" dirty="0"/>
              <a:t> </a:t>
            </a:r>
            <a:r>
              <a:rPr lang="bg-BG" sz="3000" b="1" dirty="0"/>
              <a:t>проекти</a:t>
            </a:r>
            <a:r>
              <a:rPr lang="bg-BG" sz="3000" dirty="0"/>
              <a:t> с </a:t>
            </a:r>
            <a:r>
              <a:rPr lang="bg-BG" sz="3000" b="1" dirty="0"/>
              <a:t>външен хардуер </a:t>
            </a:r>
            <a:r>
              <a:rPr lang="bg-BG" sz="3000" dirty="0"/>
              <a:t>или</a:t>
            </a:r>
            <a:r>
              <a:rPr lang="en-US" sz="3000" dirty="0"/>
              <a:t> </a:t>
            </a:r>
            <a:r>
              <a:rPr lang="bg-BG" sz="3000" b="1" dirty="0"/>
              <a:t>източници на информация</a:t>
            </a:r>
          </a:p>
          <a:p>
            <a:pPr lvl="1">
              <a:buClr>
                <a:schemeClr val="tx1"/>
              </a:buClr>
            </a:pPr>
            <a:r>
              <a:rPr lang="bg-BG" sz="3000" dirty="0"/>
              <a:t>Добавя блокове, позволяващи </a:t>
            </a:r>
            <a:r>
              <a:rPr lang="bg-BG" sz="3000" b="1" dirty="0"/>
              <a:t>по-разширена функционалност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Разширение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80450"/>
            <a:ext cx="10961783" cy="768084"/>
          </a:xfrm>
        </p:spPr>
        <p:txBody>
          <a:bodyPr/>
          <a:lstStyle/>
          <a:p>
            <a:r>
              <a:rPr lang="bg-BG" sz="5400" dirty="0"/>
              <a:t>Добавяне на разширения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3" y="1766422"/>
            <a:ext cx="2083912" cy="17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Добавяне на разширения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535050"/>
            <a:ext cx="9249508" cy="4624754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217985" y="4167553"/>
            <a:ext cx="4510454" cy="1116623"/>
          </a:xfrm>
          <a:prstGeom prst="wedgeRoundRectCallout">
            <a:avLst>
              <a:gd name="adj1" fmla="val -82626"/>
              <a:gd name="adj2" fmla="val 1081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за 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добавяне на разширения</a:t>
            </a:r>
            <a:endParaRPr lang="en-US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418"/>
            <a:ext cx="12192000" cy="578558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113334" y="3477236"/>
            <a:ext cx="3965331" cy="975946"/>
          </a:xfrm>
          <a:prstGeom prst="wedgeRoundRectCallout">
            <a:avLst>
              <a:gd name="adj1" fmla="val -105755"/>
              <a:gd name="adj2" fmla="val -582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разширение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7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2" y="1367994"/>
            <a:ext cx="10053161" cy="5029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956538" y="2479430"/>
            <a:ext cx="4273062" cy="1468315"/>
          </a:xfrm>
          <a:prstGeom prst="wedgeRoundRectCallout">
            <a:avLst>
              <a:gd name="adj1" fmla="val -108076"/>
              <a:gd name="adj2" fmla="val 636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Разширението автоматично се добавя в блоковото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21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Чертаене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Основни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31" y="1840676"/>
            <a:ext cx="2679377" cy="16612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0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7329</TotalTime>
  <Words>638</Words>
  <Application>Microsoft Macintosh PowerPoint</Application>
  <PresentationFormat>Widescreen</PresentationFormat>
  <Paragraphs>130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Изчертаване на фигури</vt:lpstr>
      <vt:lpstr>Съдържание</vt:lpstr>
      <vt:lpstr>PowerPoint Presentation</vt:lpstr>
      <vt:lpstr> Разширение</vt:lpstr>
      <vt:lpstr>PowerPoint Presentation</vt:lpstr>
      <vt:lpstr>Добавяне на разширения</vt:lpstr>
      <vt:lpstr>Добавяне на разширения</vt:lpstr>
      <vt:lpstr>Добавяне на разширения</vt:lpstr>
      <vt:lpstr>PowerPoint Presentation</vt:lpstr>
      <vt:lpstr>Чертаене на фигури</vt:lpstr>
      <vt:lpstr>Чертаене на фигури – ъгли на завъртане</vt:lpstr>
      <vt:lpstr>Чертаене на фигури – квадрат</vt:lpstr>
      <vt:lpstr>Чертаене на фигури - квадрат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Крадецът на ябълки</vt:lpstr>
      <vt:lpstr>Крадецът на ябълки</vt:lpstr>
      <vt:lpstr>Крадецът на ябълки –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1102</cp:revision>
  <dcterms:created xsi:type="dcterms:W3CDTF">2018-05-23T13:08:44Z</dcterms:created>
  <dcterms:modified xsi:type="dcterms:W3CDTF">2023-08-18T11:48:31Z</dcterms:modified>
  <cp:category>computer programming, programming</cp:category>
</cp:coreProperties>
</file>